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96" r:id="rId3"/>
    <p:sldId id="258" r:id="rId4"/>
    <p:sldId id="260" r:id="rId5"/>
    <p:sldId id="259" r:id="rId6"/>
    <p:sldId id="297" r:id="rId7"/>
    <p:sldId id="261" r:id="rId8"/>
    <p:sldId id="281" r:id="rId9"/>
    <p:sldId id="284" r:id="rId10"/>
    <p:sldId id="285" r:id="rId11"/>
    <p:sldId id="298" r:id="rId12"/>
    <p:sldId id="299" r:id="rId13"/>
    <p:sldId id="286" r:id="rId14"/>
    <p:sldId id="287" r:id="rId15"/>
    <p:sldId id="288" r:id="rId16"/>
    <p:sldId id="291" r:id="rId17"/>
    <p:sldId id="289" r:id="rId18"/>
    <p:sldId id="29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607" autoAdjust="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5B6D1-9E8B-4D11-A2EC-A07A9DC02149}" type="datetimeFigureOut">
              <a:rPr lang="en-US" smtClean="0"/>
              <a:pPr/>
              <a:t>10/18/2014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E5A56-EB29-470F-ABC4-3755F5E3B3D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E5A56-EB29-470F-ABC4-3755F5E3B3DD}" type="slidenum">
              <a:rPr lang="en-IN" smtClean="0"/>
              <a:pPr/>
              <a:t>13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5AD4-C5D1-4037-B41C-6F2E425EF5AB}" type="datetimeFigureOut">
              <a:rPr lang="en-US" smtClean="0"/>
              <a:pPr/>
              <a:t>10/18/2014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943B-C019-48A4-BEC9-0199BACBEA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5AD4-C5D1-4037-B41C-6F2E425EF5AB}" type="datetimeFigureOut">
              <a:rPr lang="en-US" smtClean="0"/>
              <a:pPr/>
              <a:t>10/18/2014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943B-C019-48A4-BEC9-0199BACBEA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5AD4-C5D1-4037-B41C-6F2E425EF5AB}" type="datetimeFigureOut">
              <a:rPr lang="en-US" smtClean="0"/>
              <a:pPr/>
              <a:t>10/18/2014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943B-C019-48A4-BEC9-0199BACBEA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5AD4-C5D1-4037-B41C-6F2E425EF5AB}" type="datetimeFigureOut">
              <a:rPr lang="en-US" smtClean="0"/>
              <a:pPr/>
              <a:t>10/18/2014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943B-C019-48A4-BEC9-0199BACBEA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5AD4-C5D1-4037-B41C-6F2E425EF5AB}" type="datetimeFigureOut">
              <a:rPr lang="en-US" smtClean="0"/>
              <a:pPr/>
              <a:t>10/18/2014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943B-C019-48A4-BEC9-0199BACBEA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5AD4-C5D1-4037-B41C-6F2E425EF5AB}" type="datetimeFigureOut">
              <a:rPr lang="en-US" smtClean="0"/>
              <a:pPr/>
              <a:t>10/18/2014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943B-C019-48A4-BEC9-0199BACBEA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5AD4-C5D1-4037-B41C-6F2E425EF5AB}" type="datetimeFigureOut">
              <a:rPr lang="en-US" smtClean="0"/>
              <a:pPr/>
              <a:t>10/18/2014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943B-C019-48A4-BEC9-0199BACBEA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5AD4-C5D1-4037-B41C-6F2E425EF5AB}" type="datetimeFigureOut">
              <a:rPr lang="en-US" smtClean="0"/>
              <a:pPr/>
              <a:t>10/18/2014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943B-C019-48A4-BEC9-0199BACBEA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5AD4-C5D1-4037-B41C-6F2E425EF5AB}" type="datetimeFigureOut">
              <a:rPr lang="en-US" smtClean="0"/>
              <a:pPr/>
              <a:t>10/18/2014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943B-C019-48A4-BEC9-0199BACBEA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5AD4-C5D1-4037-B41C-6F2E425EF5AB}" type="datetimeFigureOut">
              <a:rPr lang="en-US" smtClean="0"/>
              <a:pPr/>
              <a:t>10/18/2014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943B-C019-48A4-BEC9-0199BACBEA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85AD4-C5D1-4037-B41C-6F2E425EF5AB}" type="datetimeFigureOut">
              <a:rPr lang="en-US" smtClean="0"/>
              <a:pPr/>
              <a:t>10/18/2014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943B-C019-48A4-BEC9-0199BACBEAB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85AD4-C5D1-4037-B41C-6F2E425EF5AB}" type="datetimeFigureOut">
              <a:rPr lang="en-US" smtClean="0"/>
              <a:pPr/>
              <a:t>10/18/2014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8943B-C019-48A4-BEC9-0199BACBEAB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060848"/>
            <a:ext cx="7772400" cy="1470025"/>
          </a:xfrm>
        </p:spPr>
        <p:txBody>
          <a:bodyPr>
            <a:noAutofit/>
          </a:bodyPr>
          <a:lstStyle/>
          <a:p>
            <a:r>
              <a:rPr lang="en-IN" sz="5400" b="1" dirty="0" smtClean="0"/>
              <a:t>Approach</a:t>
            </a:r>
            <a:r>
              <a:rPr lang="en-IN" sz="5400" dirty="0" smtClean="0"/>
              <a:t> </a:t>
            </a:r>
            <a:r>
              <a:rPr lang="en-IN" sz="5400" b="1" dirty="0" smtClean="0"/>
              <a:t>to a </a:t>
            </a:r>
            <a:br>
              <a:rPr lang="en-IN" sz="5400" b="1" dirty="0" smtClean="0"/>
            </a:br>
            <a:r>
              <a:rPr lang="en-IN" sz="5400" b="1" dirty="0" smtClean="0"/>
              <a:t>Case of Cataract</a:t>
            </a:r>
            <a:endParaRPr lang="en-IN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/>
                </a:solidFill>
              </a:rPr>
              <a:t>Sandeep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Saxena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MS, FRCS (</a:t>
            </a:r>
            <a:r>
              <a:rPr lang="en-US" sz="2000" b="1" dirty="0" err="1" smtClean="0">
                <a:solidFill>
                  <a:schemeClr val="tx2"/>
                </a:solidFill>
              </a:rPr>
              <a:t>Edin</a:t>
            </a:r>
            <a:r>
              <a:rPr lang="en-US" sz="2000" b="1" dirty="0" smtClean="0">
                <a:solidFill>
                  <a:schemeClr val="tx2"/>
                </a:solidFill>
              </a:rPr>
              <a:t>), FRCS (</a:t>
            </a:r>
            <a:r>
              <a:rPr lang="en-US" sz="2000" b="1" dirty="0" err="1" smtClean="0">
                <a:solidFill>
                  <a:schemeClr val="tx2"/>
                </a:solidFill>
              </a:rPr>
              <a:t>Glasg</a:t>
            </a:r>
            <a:r>
              <a:rPr lang="en-US" sz="2000" b="1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Professor, Ophthalmology, KGMU</a:t>
            </a:r>
            <a:endParaRPr lang="en-IN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188640"/>
          <a:ext cx="8784980" cy="6361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1728192"/>
                <a:gridCol w="1526572"/>
                <a:gridCol w="1756996"/>
                <a:gridCol w="1756996"/>
              </a:tblGrid>
              <a:tr h="1152128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99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Iris shadow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99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A.C.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99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Depth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99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Pupillary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reflex</a:t>
                      </a:r>
                    </a:p>
                    <a:p>
                      <a:endParaRPr lang="en-IN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FF99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Visual acuity</a:t>
                      </a:r>
                    </a:p>
                    <a:p>
                      <a:endParaRPr lang="en-IN" b="0" dirty="0"/>
                    </a:p>
                  </a:txBody>
                  <a:tcPr/>
                </a:tc>
              </a:tr>
              <a:tr h="927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Intumescent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Shallow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Greyish white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FC to 6/18</a:t>
                      </a:r>
                    </a:p>
                  </a:txBody>
                  <a:tcPr horzOverflow="overflow"/>
                </a:tc>
              </a:tr>
              <a:tr h="927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Incipient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Normal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Greyish white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FC to 6/18</a:t>
                      </a:r>
                    </a:p>
                  </a:txBody>
                  <a:tcPr horzOverflow="overflow"/>
                </a:tc>
              </a:tr>
              <a:tr h="13468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Mature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Absent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Normal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Pearly white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HM to FC close to face</a:t>
                      </a:r>
                    </a:p>
                  </a:txBody>
                  <a:tcPr horzOverflow="overflow"/>
                </a:tc>
              </a:tr>
              <a:tr h="927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Hypermature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Morgagnian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Absent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Shallow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Milky white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HM +</a:t>
                      </a:r>
                    </a:p>
                  </a:txBody>
                  <a:tcPr horzOverflow="overflow"/>
                </a:tc>
              </a:tr>
              <a:tr h="1011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Hypermature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Calcified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Absent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Normal or deep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Milky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chalky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HM +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Patient workup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Retinoscopy</a:t>
            </a:r>
            <a:r>
              <a:rPr lang="en-US" dirty="0" smtClean="0"/>
              <a:t> and best corrected visual acuity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Intraocular pressure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Slit lamp examination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Fundus</a:t>
            </a:r>
            <a:r>
              <a:rPr lang="en-US" dirty="0" smtClean="0"/>
              <a:t> evaluation – direct &amp; indirect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Macular function tests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Ultrasonography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IOL power calculation 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General investigations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Blood pressure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Blood sugar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Complete </a:t>
            </a:r>
            <a:r>
              <a:rPr lang="en-US" dirty="0" err="1" smtClean="0"/>
              <a:t>haemogram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HIV, Hepatitis B &amp; C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Causes of straining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Foci of infection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Systemic examination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Management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An un-operated eye is more comfortable than an operated eye if visual diminution is mild.</a:t>
            </a:r>
          </a:p>
          <a:p>
            <a:r>
              <a:rPr lang="en-IN" dirty="0" smtClean="0"/>
              <a:t>Early cataract :</a:t>
            </a:r>
          </a:p>
          <a:p>
            <a:pPr>
              <a:buNone/>
            </a:pPr>
            <a:r>
              <a:rPr lang="en-IN" dirty="0" smtClean="0"/>
              <a:t>     -Refraction and glasses</a:t>
            </a:r>
          </a:p>
          <a:p>
            <a:pPr>
              <a:buNone/>
            </a:pPr>
            <a:r>
              <a:rPr lang="en-IN" dirty="0" smtClean="0"/>
              <a:t>     -Dark glasses or </a:t>
            </a:r>
            <a:r>
              <a:rPr lang="en-IN" dirty="0" err="1" smtClean="0"/>
              <a:t>photochromatic</a:t>
            </a:r>
            <a:r>
              <a:rPr lang="en-IN" dirty="0" smtClean="0"/>
              <a:t> glasses for nuclear cataract</a:t>
            </a:r>
          </a:p>
          <a:p>
            <a:pPr>
              <a:buNone/>
            </a:pPr>
            <a:r>
              <a:rPr lang="en-IN" dirty="0" smtClean="0"/>
              <a:t>     -Rule out other causes of visual diminution</a:t>
            </a:r>
          </a:p>
          <a:p>
            <a:pPr>
              <a:buNone/>
            </a:pPr>
            <a:r>
              <a:rPr lang="en-IN" dirty="0" smtClean="0"/>
              <a:t>     -If BCVA not to patient’s satisfaction, then operate.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Surgical techniques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en-IN" dirty="0" err="1" smtClean="0"/>
              <a:t>Intracapsular</a:t>
            </a:r>
            <a:r>
              <a:rPr lang="en-IN" dirty="0" smtClean="0"/>
              <a:t> cataract extraction (ICCE)</a:t>
            </a:r>
          </a:p>
          <a:p>
            <a:r>
              <a:rPr lang="en-IN" dirty="0" err="1" smtClean="0"/>
              <a:t>Extracapsular</a:t>
            </a:r>
            <a:r>
              <a:rPr lang="en-IN" dirty="0" smtClean="0"/>
              <a:t> cataract extraction (ECCE)</a:t>
            </a:r>
          </a:p>
          <a:p>
            <a:pPr lvl="1"/>
            <a:r>
              <a:rPr lang="en-IN" dirty="0" smtClean="0"/>
              <a:t>Conventional ECCE</a:t>
            </a:r>
          </a:p>
          <a:p>
            <a:pPr lvl="1"/>
            <a:r>
              <a:rPr lang="en-IN" dirty="0" smtClean="0"/>
              <a:t>Small Incision Cataract Surgery</a:t>
            </a:r>
          </a:p>
          <a:p>
            <a:pPr lvl="1"/>
            <a:r>
              <a:rPr lang="en-IN" dirty="0" err="1" smtClean="0"/>
              <a:t>Phacoemulsification</a:t>
            </a:r>
            <a:endParaRPr lang="en-IN" dirty="0" smtClean="0"/>
          </a:p>
          <a:p>
            <a:pPr lvl="1"/>
            <a:r>
              <a:rPr lang="en-IN" dirty="0" smtClean="0"/>
              <a:t>Lens aspiration in paediatric (soft) cataract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en-IN" sz="4000" b="1" dirty="0" smtClean="0"/>
              <a:t>Complications of cataract surgery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26055"/>
          </a:xfrm>
        </p:spPr>
        <p:txBody>
          <a:bodyPr>
            <a:normAutofit/>
          </a:bodyPr>
          <a:lstStyle/>
          <a:p>
            <a:r>
              <a:rPr lang="en-IN" dirty="0" err="1" smtClean="0"/>
              <a:t>Intraoperative</a:t>
            </a:r>
            <a:endParaRPr lang="en-IN" dirty="0" smtClean="0"/>
          </a:p>
          <a:p>
            <a:pPr lvl="1"/>
            <a:r>
              <a:rPr lang="en-IN" dirty="0" smtClean="0"/>
              <a:t>Incision related complications</a:t>
            </a:r>
          </a:p>
          <a:p>
            <a:pPr lvl="1"/>
            <a:r>
              <a:rPr lang="en-IN" dirty="0" smtClean="0"/>
              <a:t>Posterior capsular rupture</a:t>
            </a:r>
          </a:p>
          <a:p>
            <a:pPr lvl="1"/>
            <a:r>
              <a:rPr lang="en-IN" dirty="0" err="1" smtClean="0"/>
              <a:t>Zonular</a:t>
            </a:r>
            <a:r>
              <a:rPr lang="en-IN" dirty="0" smtClean="0"/>
              <a:t> </a:t>
            </a:r>
            <a:r>
              <a:rPr lang="en-IN" dirty="0" err="1" smtClean="0"/>
              <a:t>dehisence</a:t>
            </a:r>
            <a:endParaRPr lang="en-IN" dirty="0" smtClean="0"/>
          </a:p>
          <a:p>
            <a:pPr lvl="1"/>
            <a:r>
              <a:rPr lang="en-IN" dirty="0" smtClean="0"/>
              <a:t>Vitreous loss</a:t>
            </a:r>
          </a:p>
          <a:p>
            <a:pPr lvl="1"/>
            <a:r>
              <a:rPr lang="en-IN" dirty="0" smtClean="0"/>
              <a:t>Nuclear drop</a:t>
            </a:r>
          </a:p>
          <a:p>
            <a:pPr lvl="1"/>
            <a:r>
              <a:rPr lang="en-IN" dirty="0" smtClean="0"/>
              <a:t>Posterior loss of lens fragments</a:t>
            </a:r>
          </a:p>
          <a:p>
            <a:pPr lvl="1"/>
            <a:r>
              <a:rPr lang="en-IN" dirty="0" smtClean="0"/>
              <a:t>Injury to the cornea, iris and lens</a:t>
            </a:r>
          </a:p>
          <a:p>
            <a:pPr lvl="1"/>
            <a:r>
              <a:rPr lang="en-IN" dirty="0" smtClean="0"/>
              <a:t>Expulsive </a:t>
            </a:r>
            <a:r>
              <a:rPr lang="en-IN" dirty="0" err="1" smtClean="0"/>
              <a:t>choroidal</a:t>
            </a:r>
            <a:r>
              <a:rPr lang="en-IN" dirty="0" smtClean="0"/>
              <a:t> haemorrhage</a:t>
            </a:r>
          </a:p>
          <a:p>
            <a:pPr lvl="1"/>
            <a:endParaRPr lang="en-IN" dirty="0" smtClean="0"/>
          </a:p>
          <a:p>
            <a:pPr lvl="1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95600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Early post operative complications</a:t>
            </a:r>
          </a:p>
          <a:p>
            <a:pPr lvl="1"/>
            <a:r>
              <a:rPr lang="en-IN" sz="2400" dirty="0" err="1" smtClean="0"/>
              <a:t>Hyphaema</a:t>
            </a:r>
            <a:endParaRPr lang="en-IN" sz="2400" dirty="0" smtClean="0"/>
          </a:p>
          <a:p>
            <a:pPr lvl="1"/>
            <a:r>
              <a:rPr lang="en-IN" sz="2400" dirty="0" smtClean="0"/>
              <a:t>Iris </a:t>
            </a:r>
            <a:r>
              <a:rPr lang="en-IN" sz="2400" dirty="0" err="1" smtClean="0"/>
              <a:t>prolapse</a:t>
            </a:r>
            <a:endParaRPr lang="en-IN" sz="2400" dirty="0" smtClean="0"/>
          </a:p>
          <a:p>
            <a:pPr lvl="1"/>
            <a:r>
              <a:rPr lang="en-IN" sz="2400" dirty="0" smtClean="0"/>
              <a:t>Striate </a:t>
            </a:r>
            <a:r>
              <a:rPr lang="en-IN" sz="2400" dirty="0" err="1" smtClean="0"/>
              <a:t>keratopathy</a:t>
            </a:r>
            <a:endParaRPr lang="en-IN" sz="2400" dirty="0" smtClean="0"/>
          </a:p>
          <a:p>
            <a:pPr lvl="1"/>
            <a:r>
              <a:rPr lang="en-IN" sz="2400" dirty="0" smtClean="0"/>
              <a:t>Postoperative anterior </a:t>
            </a:r>
            <a:r>
              <a:rPr lang="en-IN" sz="2400" dirty="0" err="1" smtClean="0"/>
              <a:t>uveitis</a:t>
            </a:r>
            <a:endParaRPr lang="en-IN" sz="2400" dirty="0" smtClean="0"/>
          </a:p>
          <a:p>
            <a:pPr lvl="1"/>
            <a:r>
              <a:rPr lang="en-IN" sz="2400" dirty="0" smtClean="0"/>
              <a:t>Bacterial </a:t>
            </a:r>
            <a:r>
              <a:rPr lang="en-IN" sz="2400" dirty="0" err="1" smtClean="0"/>
              <a:t>endophthalmitis</a:t>
            </a:r>
            <a:endParaRPr lang="en-IN" sz="2400" dirty="0" smtClean="0"/>
          </a:p>
          <a:p>
            <a:pPr lvl="1">
              <a:buNone/>
            </a:pPr>
            <a:endParaRPr lang="en-IN" sz="2400" dirty="0" smtClean="0"/>
          </a:p>
          <a:p>
            <a:r>
              <a:rPr lang="en-IN" dirty="0" smtClean="0"/>
              <a:t>Late postoperative complications</a:t>
            </a:r>
          </a:p>
          <a:p>
            <a:pPr lvl="1"/>
            <a:r>
              <a:rPr lang="en-IN" sz="2600" dirty="0" err="1" smtClean="0"/>
              <a:t>Cystoid</a:t>
            </a:r>
            <a:r>
              <a:rPr lang="en-IN" sz="2600" dirty="0" smtClean="0"/>
              <a:t> macular </a:t>
            </a:r>
            <a:r>
              <a:rPr lang="en-IN" sz="2600" dirty="0" err="1" smtClean="0"/>
              <a:t>edema</a:t>
            </a:r>
            <a:endParaRPr lang="en-IN" sz="2600" dirty="0" smtClean="0"/>
          </a:p>
          <a:p>
            <a:pPr lvl="1"/>
            <a:r>
              <a:rPr lang="en-IN" sz="2600" dirty="0" err="1" smtClean="0"/>
              <a:t>Pseudophakic</a:t>
            </a:r>
            <a:r>
              <a:rPr lang="en-IN" sz="2600" dirty="0" smtClean="0"/>
              <a:t> </a:t>
            </a:r>
            <a:r>
              <a:rPr lang="en-IN" sz="2600" dirty="0" err="1" smtClean="0"/>
              <a:t>bullous</a:t>
            </a:r>
            <a:r>
              <a:rPr lang="en-IN" sz="2600" dirty="0" smtClean="0"/>
              <a:t> </a:t>
            </a:r>
            <a:r>
              <a:rPr lang="en-IN" sz="2600" dirty="0" err="1" smtClean="0"/>
              <a:t>keraopathy</a:t>
            </a:r>
            <a:endParaRPr lang="en-IN" sz="2600" dirty="0" smtClean="0"/>
          </a:p>
          <a:p>
            <a:pPr lvl="1"/>
            <a:r>
              <a:rPr lang="en-IN" sz="2600" dirty="0" smtClean="0"/>
              <a:t>Retinal detachment</a:t>
            </a:r>
          </a:p>
          <a:p>
            <a:pPr lvl="1"/>
            <a:r>
              <a:rPr lang="en-IN" sz="2600" dirty="0" smtClean="0"/>
              <a:t>Delayed postoperative </a:t>
            </a:r>
            <a:r>
              <a:rPr lang="en-IN" sz="2600" dirty="0" err="1" smtClean="0"/>
              <a:t>endophthalmitis</a:t>
            </a:r>
            <a:endParaRPr lang="en-IN" sz="2600" dirty="0" smtClean="0"/>
          </a:p>
          <a:p>
            <a:pPr lvl="1"/>
            <a:r>
              <a:rPr lang="en-IN" sz="2600" dirty="0" smtClean="0"/>
              <a:t>After cataract</a:t>
            </a:r>
          </a:p>
          <a:p>
            <a:pPr lvl="2"/>
            <a:r>
              <a:rPr lang="en-IN" dirty="0" err="1" smtClean="0"/>
              <a:t>Soemmering’s</a:t>
            </a:r>
            <a:r>
              <a:rPr lang="en-IN" dirty="0" smtClean="0"/>
              <a:t> ring</a:t>
            </a:r>
          </a:p>
          <a:p>
            <a:pPr lvl="2"/>
            <a:r>
              <a:rPr lang="en-IN" dirty="0" err="1" smtClean="0"/>
              <a:t>Elschnig’s</a:t>
            </a:r>
            <a:r>
              <a:rPr lang="en-IN" dirty="0" smtClean="0"/>
              <a:t> pearls</a:t>
            </a:r>
            <a:endParaRPr lang="en-I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en-IN" b="1" dirty="0" smtClean="0"/>
              <a:t>Intraocular Lenses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76864" cy="5040560"/>
          </a:xfrm>
        </p:spPr>
        <p:txBody>
          <a:bodyPr>
            <a:normAutofit/>
          </a:bodyPr>
          <a:lstStyle/>
          <a:p>
            <a:pPr algn="l"/>
            <a:r>
              <a:rPr lang="en-IN" dirty="0" smtClean="0">
                <a:solidFill>
                  <a:schemeClr val="tx1"/>
                </a:solidFill>
              </a:rPr>
              <a:t>     </a:t>
            </a:r>
            <a:r>
              <a:rPr lang="en-IN" b="1" dirty="0" smtClean="0">
                <a:solidFill>
                  <a:schemeClr val="tx1"/>
                </a:solidFill>
              </a:rPr>
              <a:t>Types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tx1"/>
                </a:solidFill>
              </a:rPr>
              <a:t>Anterior chamber IOL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tx1"/>
                </a:solidFill>
              </a:rPr>
              <a:t>Iris supported lens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tx1"/>
                </a:solidFill>
              </a:rPr>
              <a:t>Posterior chamber IOL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Rigid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Foldable </a:t>
            </a:r>
          </a:p>
          <a:p>
            <a:pPr marL="971550" lvl="1" indent="-514350" algn="l"/>
            <a:endParaRPr lang="en-IN" sz="3200" b="1" dirty="0" smtClean="0">
              <a:solidFill>
                <a:schemeClr val="tx1"/>
              </a:solidFill>
            </a:endParaRPr>
          </a:p>
          <a:p>
            <a:pPr marL="971550" lvl="1" indent="-514350" algn="l"/>
            <a:r>
              <a:rPr lang="en-IN" sz="3200" b="1" dirty="0" smtClean="0">
                <a:solidFill>
                  <a:schemeClr val="tx1"/>
                </a:solidFill>
              </a:rPr>
              <a:t>Calculation of IOL power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tx1"/>
                </a:solidFill>
              </a:rPr>
              <a:t>SRK formula</a:t>
            </a:r>
            <a:endParaRPr lang="en-IN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6600" dirty="0" smtClean="0"/>
              <a:t>Thank you</a:t>
            </a:r>
            <a:endParaRPr lang="en-IN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Differential diagnosis </a:t>
            </a:r>
            <a:br>
              <a:rPr lang="en-US" b="1" dirty="0" smtClean="0"/>
            </a:br>
            <a:r>
              <a:rPr lang="en-US" sz="3600" b="1" dirty="0" smtClean="0"/>
              <a:t>Painless, progressive diminution of vision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Cataract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Primary open angle glaucoma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Diabetic retinopathy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Corneal dystrophies and degenerations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Age related macular degeneration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Retinitis </a:t>
            </a:r>
            <a:r>
              <a:rPr lang="en-US" dirty="0" err="1" smtClean="0"/>
              <a:t>pigmentosa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Cataract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86852"/>
          </a:xfrm>
        </p:spPr>
        <p:txBody>
          <a:bodyPr/>
          <a:lstStyle/>
          <a:p>
            <a:r>
              <a:rPr lang="en-IN" dirty="0" err="1" smtClean="0"/>
              <a:t>Opacification</a:t>
            </a:r>
            <a:r>
              <a:rPr lang="en-IN" dirty="0" smtClean="0"/>
              <a:t> of the human crystalline lens</a:t>
            </a:r>
          </a:p>
          <a:p>
            <a:r>
              <a:rPr lang="en-IN" dirty="0" smtClean="0"/>
              <a:t>Major cause of blindness worldwide</a:t>
            </a:r>
          </a:p>
          <a:p>
            <a:pPr>
              <a:buNone/>
            </a:pPr>
            <a:endParaRPr lang="en-IN" dirty="0" smtClean="0"/>
          </a:p>
          <a:p>
            <a:r>
              <a:rPr lang="en-US" dirty="0" smtClean="0"/>
              <a:t>Classification-</a:t>
            </a:r>
          </a:p>
          <a:p>
            <a:pPr>
              <a:buNone/>
            </a:pPr>
            <a:r>
              <a:rPr lang="en-US" dirty="0" smtClean="0"/>
              <a:t>     -Etiological</a:t>
            </a:r>
          </a:p>
          <a:p>
            <a:pPr>
              <a:buNone/>
            </a:pPr>
            <a:r>
              <a:rPr lang="en-US" dirty="0" smtClean="0"/>
              <a:t>     -Morphological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Morphological classification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72072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Capsular cataract</a:t>
            </a:r>
          </a:p>
          <a:p>
            <a:pPr>
              <a:buNone/>
            </a:pPr>
            <a:r>
              <a:rPr lang="en-IN" dirty="0" smtClean="0"/>
              <a:t>    -Anterior</a:t>
            </a:r>
          </a:p>
          <a:p>
            <a:pPr>
              <a:buNone/>
            </a:pPr>
            <a:r>
              <a:rPr lang="en-IN" dirty="0" smtClean="0"/>
              <a:t>    -Posterior</a:t>
            </a:r>
          </a:p>
          <a:p>
            <a:r>
              <a:rPr lang="en-IN" dirty="0" err="1" smtClean="0"/>
              <a:t>Subcapsular</a:t>
            </a:r>
            <a:r>
              <a:rPr lang="en-IN" dirty="0" smtClean="0"/>
              <a:t> cataract</a:t>
            </a:r>
          </a:p>
          <a:p>
            <a:pPr>
              <a:buNone/>
            </a:pPr>
            <a:r>
              <a:rPr lang="en-IN" dirty="0" smtClean="0"/>
              <a:t>    -Anterior</a:t>
            </a:r>
          </a:p>
          <a:p>
            <a:pPr>
              <a:buNone/>
            </a:pPr>
            <a:r>
              <a:rPr lang="en-IN" dirty="0" smtClean="0"/>
              <a:t>    -Posterior</a:t>
            </a:r>
          </a:p>
          <a:p>
            <a:r>
              <a:rPr lang="en-IN" dirty="0" smtClean="0"/>
              <a:t>Cortical cataract</a:t>
            </a:r>
          </a:p>
          <a:p>
            <a:r>
              <a:rPr lang="en-IN" dirty="0" smtClean="0"/>
              <a:t>Nuclear cataract</a:t>
            </a:r>
          </a:p>
          <a:p>
            <a:r>
              <a:rPr lang="en-IN" dirty="0" smtClean="0"/>
              <a:t>Polar cataract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IN" b="1" dirty="0" smtClean="0"/>
              <a:t>Etiological classification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329642" cy="5454938"/>
          </a:xfrm>
        </p:spPr>
        <p:txBody>
          <a:bodyPr>
            <a:normAutofit fontScale="92500"/>
          </a:bodyPr>
          <a:lstStyle/>
          <a:p>
            <a:pPr marL="571500" indent="-571500">
              <a:buNone/>
            </a:pPr>
            <a:r>
              <a:rPr lang="en-IN" dirty="0" smtClean="0"/>
              <a:t>I.  Congenital and Developmental cataract</a:t>
            </a:r>
          </a:p>
          <a:p>
            <a:pPr>
              <a:buNone/>
            </a:pPr>
            <a:r>
              <a:rPr lang="en-IN" dirty="0" smtClean="0"/>
              <a:t>II. Acquired cataract</a:t>
            </a:r>
          </a:p>
          <a:p>
            <a:r>
              <a:rPr lang="en-IN" dirty="0" smtClean="0"/>
              <a:t>Senile cataract</a:t>
            </a:r>
          </a:p>
          <a:p>
            <a:r>
              <a:rPr lang="en-IN" dirty="0" smtClean="0"/>
              <a:t>Traumatic cataract</a:t>
            </a:r>
            <a:r>
              <a:rPr lang="en-US" dirty="0" smtClean="0"/>
              <a:t> (blunt, penetrating, radiation, electric shock, glass blowers, infra-red)</a:t>
            </a:r>
            <a:endParaRPr lang="en-IN" dirty="0" smtClean="0"/>
          </a:p>
          <a:p>
            <a:r>
              <a:rPr lang="en-IN" dirty="0" smtClean="0"/>
              <a:t>Complicated cataract (</a:t>
            </a:r>
            <a:r>
              <a:rPr lang="en-US" dirty="0" err="1" smtClean="0"/>
              <a:t>uveitis</a:t>
            </a:r>
            <a:r>
              <a:rPr lang="en-US" dirty="0" smtClean="0"/>
              <a:t>-induced</a:t>
            </a:r>
            <a:r>
              <a:rPr lang="en-IN" dirty="0" smtClean="0"/>
              <a:t>)</a:t>
            </a:r>
          </a:p>
          <a:p>
            <a:r>
              <a:rPr lang="en-IN" dirty="0" smtClean="0"/>
              <a:t>Metabolic cataract</a:t>
            </a:r>
            <a:r>
              <a:rPr lang="en-US" dirty="0" smtClean="0"/>
              <a:t> (Diabetes - snowflake, Wilson’s disease-sunflower)</a:t>
            </a:r>
            <a:endParaRPr lang="en-IN" dirty="0" smtClean="0"/>
          </a:p>
          <a:p>
            <a:r>
              <a:rPr lang="en-IN" dirty="0" smtClean="0"/>
              <a:t>Drug induced cataract- </a:t>
            </a:r>
            <a:r>
              <a:rPr lang="en-IN" sz="3000" dirty="0" smtClean="0"/>
              <a:t>corticosteroids, </a:t>
            </a:r>
            <a:r>
              <a:rPr lang="en-IN" sz="3000" dirty="0" err="1" smtClean="0"/>
              <a:t>miotics</a:t>
            </a:r>
            <a:endParaRPr lang="en-IN" sz="3000" dirty="0" smtClean="0"/>
          </a:p>
          <a:p>
            <a:r>
              <a:rPr lang="en-IN" dirty="0" smtClean="0"/>
              <a:t>Cataract associated with syndromes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05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Congenital or Developmental cataract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  - Occur due to maternal infection or malnutrition, </a:t>
            </a:r>
            <a:r>
              <a:rPr lang="en-US" sz="2800" dirty="0" err="1" smtClean="0"/>
              <a:t>perinatal</a:t>
            </a:r>
            <a:r>
              <a:rPr lang="en-US" sz="2800" dirty="0" smtClean="0"/>
              <a:t> hypoxia – APH, or may be hereditary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  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  - Various morphological forms: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Blue dot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Sutural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Fusiform</a:t>
            </a:r>
            <a:r>
              <a:rPr lang="en-US" sz="2400" dirty="0" smtClean="0"/>
              <a:t> or spindle shaped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Embryonal</a:t>
            </a:r>
            <a:r>
              <a:rPr lang="en-US" sz="2400" dirty="0" smtClean="0"/>
              <a:t> nuclear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Zonular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Coronary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Anterior or posterior polar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Senile cataract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‘Age-related cataract’</a:t>
            </a:r>
          </a:p>
          <a:p>
            <a:r>
              <a:rPr lang="en-IN" dirty="0" smtClean="0"/>
              <a:t>By the age of 70 years, over 90% of the individuals develop senile cataract</a:t>
            </a:r>
          </a:p>
          <a:p>
            <a:r>
              <a:rPr lang="en-IN" dirty="0" smtClean="0"/>
              <a:t>Usually bilateral, but almost always asymmetrical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Symptoms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/>
          <a:lstStyle/>
          <a:p>
            <a:r>
              <a:rPr lang="en-IN" dirty="0" smtClean="0"/>
              <a:t>Gradual, painless progressive loss of vision</a:t>
            </a:r>
          </a:p>
          <a:p>
            <a:r>
              <a:rPr lang="en-US" dirty="0" smtClean="0"/>
              <a:t>Discomfort / glare in daylight – nuclear cataract; better vision in daylight – cortical cataract</a:t>
            </a:r>
            <a:endParaRPr lang="en-IN" dirty="0" smtClean="0"/>
          </a:p>
          <a:p>
            <a:r>
              <a:rPr lang="en-IN" dirty="0" err="1" smtClean="0"/>
              <a:t>Uniocular</a:t>
            </a:r>
            <a:r>
              <a:rPr lang="en-IN" dirty="0" smtClean="0"/>
              <a:t> </a:t>
            </a:r>
            <a:r>
              <a:rPr lang="en-IN" dirty="0" err="1" smtClean="0"/>
              <a:t>polyopia</a:t>
            </a:r>
            <a:endParaRPr lang="en-IN" dirty="0" smtClean="0"/>
          </a:p>
          <a:p>
            <a:r>
              <a:rPr lang="en-IN" dirty="0" smtClean="0"/>
              <a:t>Coloured halos</a:t>
            </a:r>
          </a:p>
          <a:p>
            <a:r>
              <a:rPr lang="en-IN" dirty="0" smtClean="0"/>
              <a:t>Black spots in front of eyes</a:t>
            </a:r>
          </a:p>
          <a:p>
            <a:r>
              <a:rPr lang="en-IN" dirty="0" smtClean="0"/>
              <a:t>‘Second sight’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Signs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 smtClean="0"/>
              <a:t>Iris shadow</a:t>
            </a:r>
          </a:p>
          <a:p>
            <a:pPr marL="609600" indent="-609600"/>
            <a:r>
              <a:rPr lang="en-US" dirty="0" smtClean="0"/>
              <a:t>Depth of anterior chamber</a:t>
            </a:r>
          </a:p>
          <a:p>
            <a:pPr marL="609600" indent="-609600"/>
            <a:r>
              <a:rPr lang="en-US" dirty="0" err="1" smtClean="0"/>
              <a:t>Pupillary</a:t>
            </a:r>
            <a:r>
              <a:rPr lang="en-US" dirty="0" smtClean="0"/>
              <a:t> reflex</a:t>
            </a:r>
          </a:p>
          <a:p>
            <a:pPr marL="609600" indent="-609600"/>
            <a:r>
              <a:rPr lang="en-US" dirty="0" smtClean="0"/>
              <a:t>Visual acuity</a:t>
            </a:r>
          </a:p>
          <a:p>
            <a:pPr marL="609600" indent="-609600"/>
            <a:r>
              <a:rPr lang="en-US" dirty="0" smtClean="0"/>
              <a:t>Plain mirror examination under </a:t>
            </a:r>
            <a:r>
              <a:rPr lang="en-US" dirty="0" err="1" smtClean="0"/>
              <a:t>mydriasis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1807</TotalTime>
  <Words>544</Words>
  <Application>Microsoft Office PowerPoint</Application>
  <PresentationFormat>On-screen Show (4:3)</PresentationFormat>
  <Paragraphs>162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Approach to a  Case of Cataract</vt:lpstr>
      <vt:lpstr>Differential diagnosis  Painless, progressive diminution of vision</vt:lpstr>
      <vt:lpstr>Cataract</vt:lpstr>
      <vt:lpstr>Morphological classification</vt:lpstr>
      <vt:lpstr>Etiological classification</vt:lpstr>
      <vt:lpstr>Slide 6</vt:lpstr>
      <vt:lpstr>Senile cataract</vt:lpstr>
      <vt:lpstr>Symptoms</vt:lpstr>
      <vt:lpstr>Signs </vt:lpstr>
      <vt:lpstr>Slide 10</vt:lpstr>
      <vt:lpstr>Patient workup</vt:lpstr>
      <vt:lpstr>General investigations</vt:lpstr>
      <vt:lpstr>Management</vt:lpstr>
      <vt:lpstr>Surgical techniques</vt:lpstr>
      <vt:lpstr>Complications of cataract surgery</vt:lpstr>
      <vt:lpstr>Slide 16</vt:lpstr>
      <vt:lpstr>Intraocular Lenses</vt:lpstr>
      <vt:lpstr>Thank you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 TO A CASE OF CATARACT</dc:title>
  <dc:creator>Gitanjali</dc:creator>
  <cp:lastModifiedBy>VIVEKK36</cp:lastModifiedBy>
  <cp:revision>32</cp:revision>
  <dcterms:created xsi:type="dcterms:W3CDTF">2014-10-08T16:41:47Z</dcterms:created>
  <dcterms:modified xsi:type="dcterms:W3CDTF">2014-10-18T09:37:09Z</dcterms:modified>
</cp:coreProperties>
</file>